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7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36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9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71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15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2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19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62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89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56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0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73D029-4221-4558-BAB8-5049362FC518}" type="datetimeFigureOut">
              <a:rPr lang="pl-PL" smtClean="0"/>
              <a:t>2018-10-28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F4A4A7-D466-423B-AF88-07EAF74DCF50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3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PACJENT WENTYLOWANY MECHANICZNIE</a:t>
            </a:r>
            <a:br>
              <a:rPr lang="pl-PL" sz="4000" dirty="0" smtClean="0"/>
            </a:br>
            <a:r>
              <a:rPr lang="pl-PL" sz="4000" dirty="0" smtClean="0"/>
              <a:t>zapobieganie VAP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1800" dirty="0">
                <a:solidFill>
                  <a:schemeClr val="tx1"/>
                </a:solidFill>
              </a:rPr>
              <a:t>30 października 2018</a:t>
            </a:r>
          </a:p>
          <a:p>
            <a:r>
              <a:rPr lang="pl-PL" sz="1800" dirty="0">
                <a:solidFill>
                  <a:schemeClr val="tx1"/>
                </a:solidFill>
              </a:rPr>
              <a:t>Szpital im. Dr Romana Grzeszczaka w Słupcy</a:t>
            </a:r>
          </a:p>
          <a:p>
            <a:endParaRPr lang="en-US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6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DROBNOUSTROJE W VAP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i="1" dirty="0" err="1" smtClean="0"/>
              <a:t>Staphylococcus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aureus</a:t>
            </a:r>
            <a:endParaRPr lang="pl-PL" sz="2400" i="1" dirty="0" smtClean="0"/>
          </a:p>
          <a:p>
            <a:r>
              <a:rPr lang="pl-PL" sz="2400" i="1" dirty="0" err="1" smtClean="0"/>
              <a:t>Streptococcus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pneumoniae</a:t>
            </a:r>
            <a:endParaRPr lang="pl-PL" sz="2400" i="1" dirty="0" smtClean="0"/>
          </a:p>
          <a:p>
            <a:r>
              <a:rPr lang="pl-PL" sz="2400" i="1" dirty="0" err="1" smtClean="0"/>
              <a:t>Haemophilus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influenzae</a:t>
            </a:r>
            <a:endParaRPr lang="pl-PL" sz="2400" i="1" dirty="0" smtClean="0"/>
          </a:p>
          <a:p>
            <a:r>
              <a:rPr lang="pl-PL" sz="2400" i="1" dirty="0" err="1" smtClean="0"/>
              <a:t>Klebsiella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pneumoniae</a:t>
            </a:r>
            <a:endParaRPr lang="pl-PL" sz="2400" i="1" dirty="0" smtClean="0"/>
          </a:p>
          <a:p>
            <a:r>
              <a:rPr lang="pl-PL" sz="2400" i="1" dirty="0" err="1" smtClean="0"/>
              <a:t>E.coli</a:t>
            </a:r>
            <a:endParaRPr lang="pl-PL" sz="2400" i="1" dirty="0" smtClean="0"/>
          </a:p>
          <a:p>
            <a:r>
              <a:rPr lang="pl-PL" sz="2400" i="1" dirty="0" err="1" smtClean="0"/>
              <a:t>Pseudomonas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aeruginosa</a:t>
            </a:r>
            <a:endParaRPr lang="pl-PL" sz="2400" i="1" dirty="0" smtClean="0"/>
          </a:p>
          <a:p>
            <a:r>
              <a:rPr lang="pl-PL" sz="2400" i="1" dirty="0" err="1" smtClean="0"/>
              <a:t>Acinetobacter</a:t>
            </a:r>
            <a:endParaRPr lang="pl-PL" sz="2400" i="1" dirty="0" smtClean="0"/>
          </a:p>
          <a:p>
            <a:r>
              <a:rPr lang="pl-PL" sz="2400" i="1" dirty="0" err="1" smtClean="0"/>
              <a:t>Stenoptophomonas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29511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DROBNOUSTROJE W VAP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Bardzo wczesny VAP ( &lt; 2 dni)</a:t>
            </a:r>
          </a:p>
          <a:p>
            <a:r>
              <a:rPr lang="pl-PL" i="1" dirty="0" smtClean="0"/>
              <a:t>- </a:t>
            </a:r>
            <a:r>
              <a:rPr lang="pl-PL" i="1" dirty="0" err="1" smtClean="0"/>
              <a:t>Streptococcus</a:t>
            </a:r>
            <a:r>
              <a:rPr lang="pl-PL" i="1" dirty="0" smtClean="0"/>
              <a:t> </a:t>
            </a:r>
            <a:r>
              <a:rPr lang="pl-PL" i="1" dirty="0" err="1" smtClean="0"/>
              <a:t>pneumoniae</a:t>
            </a:r>
            <a:r>
              <a:rPr lang="pl-PL" i="1" dirty="0" smtClean="0"/>
              <a:t>, </a:t>
            </a:r>
            <a:r>
              <a:rPr lang="pl-PL" i="1" dirty="0" err="1" smtClean="0"/>
              <a:t>Haemophilus</a:t>
            </a:r>
            <a:r>
              <a:rPr lang="pl-PL" i="1" dirty="0" smtClean="0"/>
              <a:t> </a:t>
            </a:r>
            <a:r>
              <a:rPr lang="pl-PL" i="1" dirty="0" err="1" smtClean="0"/>
              <a:t>influenzae</a:t>
            </a:r>
            <a:r>
              <a:rPr lang="pl-PL" i="1" dirty="0" smtClean="0"/>
              <a:t>, MSSA</a:t>
            </a:r>
          </a:p>
          <a:p>
            <a:r>
              <a:rPr lang="pl-PL" dirty="0" smtClean="0"/>
              <a:t>Wczesny VAP (4 -7 dni)</a:t>
            </a:r>
          </a:p>
          <a:p>
            <a:r>
              <a:rPr lang="pl-PL" dirty="0" smtClean="0"/>
              <a:t>- </a:t>
            </a:r>
            <a:r>
              <a:rPr lang="pl-PL" dirty="0" err="1" smtClean="0"/>
              <a:t>Streptococcus</a:t>
            </a:r>
            <a:r>
              <a:rPr lang="pl-PL" dirty="0" smtClean="0"/>
              <a:t> </a:t>
            </a:r>
            <a:r>
              <a:rPr lang="pl-PL" dirty="0" err="1"/>
              <a:t>pneumoniae</a:t>
            </a:r>
            <a:r>
              <a:rPr lang="pl-PL" dirty="0"/>
              <a:t>, </a:t>
            </a:r>
            <a:r>
              <a:rPr lang="pl-PL" dirty="0" err="1"/>
              <a:t>Haemophilus</a:t>
            </a:r>
            <a:r>
              <a:rPr lang="pl-PL" dirty="0"/>
              <a:t> </a:t>
            </a:r>
            <a:r>
              <a:rPr lang="pl-PL" dirty="0" err="1"/>
              <a:t>influenzae</a:t>
            </a:r>
            <a:r>
              <a:rPr lang="pl-PL" dirty="0"/>
              <a:t>, </a:t>
            </a:r>
            <a:r>
              <a:rPr lang="pl-PL" dirty="0" smtClean="0"/>
              <a:t>MSSA</a:t>
            </a:r>
          </a:p>
          <a:p>
            <a:r>
              <a:rPr lang="pl-PL" dirty="0" smtClean="0"/>
              <a:t>- jelitowe bakterie Gram (-)</a:t>
            </a:r>
          </a:p>
          <a:p>
            <a:r>
              <a:rPr lang="pl-PL" dirty="0" smtClean="0"/>
              <a:t>Późny VAP ( &gt; 5 dni)</a:t>
            </a:r>
          </a:p>
          <a:p>
            <a:r>
              <a:rPr lang="pl-PL" dirty="0" smtClean="0"/>
              <a:t>- jelitowe </a:t>
            </a:r>
            <a:r>
              <a:rPr lang="pl-PL" dirty="0"/>
              <a:t>bakterie Gram </a:t>
            </a:r>
            <a:r>
              <a:rPr lang="pl-PL" dirty="0" smtClean="0"/>
              <a:t>(-)</a:t>
            </a:r>
          </a:p>
          <a:p>
            <a:r>
              <a:rPr lang="pl-PL" dirty="0" smtClean="0"/>
              <a:t>- patogeny </a:t>
            </a:r>
            <a:r>
              <a:rPr lang="pl-PL" dirty="0" err="1" smtClean="0"/>
              <a:t>antybiotykooporne</a:t>
            </a:r>
            <a:r>
              <a:rPr lang="pl-PL" dirty="0" smtClean="0"/>
              <a:t> Gram (-) i MRSA</a:t>
            </a:r>
          </a:p>
          <a:p>
            <a:r>
              <a:rPr lang="pl-PL" dirty="0" smtClean="0"/>
              <a:t>Bardzo późny VAP ( &gt; 15 dni)</a:t>
            </a:r>
          </a:p>
          <a:p>
            <a:r>
              <a:rPr lang="pl-PL" dirty="0" smtClean="0"/>
              <a:t>- patogeny </a:t>
            </a:r>
            <a:r>
              <a:rPr lang="pl-PL" dirty="0" err="1"/>
              <a:t>antybiotykooporne</a:t>
            </a:r>
            <a:r>
              <a:rPr lang="pl-PL" dirty="0"/>
              <a:t> Gram (-) i </a:t>
            </a:r>
            <a:r>
              <a:rPr lang="pl-PL" dirty="0" smtClean="0"/>
              <a:t>MRSA</a:t>
            </a:r>
          </a:p>
          <a:p>
            <a:r>
              <a:rPr lang="pl-PL" dirty="0" smtClean="0"/>
              <a:t>- skrajnie oporne patogeny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4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PROFILATYKA VAP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1. Rozważenie konieczności intubacji</a:t>
            </a:r>
          </a:p>
          <a:p>
            <a:r>
              <a:rPr lang="pl-PL" dirty="0" smtClean="0"/>
              <a:t>2. Skrócenie okresu wentylacji mechanicznej</a:t>
            </a:r>
          </a:p>
          <a:p>
            <a:r>
              <a:rPr lang="pl-PL" dirty="0" smtClean="0"/>
              <a:t>3. Zmniejszenie ryzyka aspiracji patogenów z jamy ustno- gardłowej</a:t>
            </a:r>
          </a:p>
          <a:p>
            <a:endParaRPr lang="pl-PL" dirty="0"/>
          </a:p>
          <a:p>
            <a:r>
              <a:rPr lang="pl-PL" dirty="0" smtClean="0"/>
              <a:t>TERAPEUTYCZNY PAKIET RESPIRATOROWY – zestaw działań oparty na EMB, celem zmniejszenia ryzyka zgonu pacjenta</a:t>
            </a:r>
          </a:p>
          <a:p>
            <a:r>
              <a:rPr lang="pl-PL" dirty="0" smtClean="0"/>
              <a:t>1. Uniesienie wezgłowia łóżka – kąt 30-45 stopni</a:t>
            </a:r>
          </a:p>
          <a:p>
            <a:r>
              <a:rPr lang="pl-PL" dirty="0" smtClean="0"/>
              <a:t>2. Codzienne odstawianie sedacji (ocena gotowości do odłączenia od respiratora)</a:t>
            </a:r>
          </a:p>
          <a:p>
            <a:r>
              <a:rPr lang="pl-PL" dirty="0" smtClean="0"/>
              <a:t>3. Profilaktyka krwawienia z </a:t>
            </a:r>
            <a:r>
              <a:rPr lang="pl-PL" dirty="0" err="1" smtClean="0"/>
              <a:t>p.pok</a:t>
            </a:r>
            <a:r>
              <a:rPr lang="pl-PL" dirty="0" smtClean="0"/>
              <a:t>.</a:t>
            </a:r>
          </a:p>
          <a:p>
            <a:r>
              <a:rPr lang="pl-PL" dirty="0" smtClean="0"/>
              <a:t>4. Profilaktyka zakrzepicy żył głębokich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037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METODY PREWENCJI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- kluczowa rola personelu – zmniejszenie czynników ryzyka i wczesna identyfikacja</a:t>
            </a:r>
          </a:p>
          <a:p>
            <a:r>
              <a:rPr lang="pl-PL" dirty="0" smtClean="0"/>
              <a:t>- higiena rąk personelu</a:t>
            </a:r>
          </a:p>
          <a:p>
            <a:r>
              <a:rPr lang="pl-PL" dirty="0" smtClean="0"/>
              <a:t>- higiena jamy ustnej pacjenta</a:t>
            </a:r>
          </a:p>
          <a:p>
            <a:r>
              <a:rPr lang="pl-PL" dirty="0" smtClean="0"/>
              <a:t>- ograniczenie konieczności wentylacji do minimum</a:t>
            </a:r>
          </a:p>
          <a:p>
            <a:r>
              <a:rPr lang="pl-PL" dirty="0" smtClean="0"/>
              <a:t>- codzienne przerwy w sedacji</a:t>
            </a:r>
          </a:p>
          <a:p>
            <a:r>
              <a:rPr lang="pl-PL" dirty="0" smtClean="0"/>
              <a:t>- protokoły odzwyczajania od </a:t>
            </a:r>
            <a:r>
              <a:rPr lang="pl-PL" dirty="0" err="1" smtClean="0"/>
              <a:t>respiratpra</a:t>
            </a:r>
            <a:endParaRPr lang="pl-PL" dirty="0" smtClean="0"/>
          </a:p>
          <a:p>
            <a:r>
              <a:rPr lang="pl-PL" dirty="0" smtClean="0"/>
              <a:t>- wymiana obwodu oddechowego tylko w przypadku zabrudzenia lub uszkodzenia</a:t>
            </a:r>
          </a:p>
          <a:p>
            <a:r>
              <a:rPr lang="pl-PL" dirty="0" smtClean="0"/>
              <a:t>- wymiana filtrów HME co 48-96 godzin w razie potrzeby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918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HIGIENA RĄK PERSONELU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- </a:t>
            </a:r>
            <a:r>
              <a:rPr lang="pl-PL" sz="2800" dirty="0" smtClean="0"/>
              <a:t>Ręce najczęstszym wektorem patogenów szpitalnych</a:t>
            </a:r>
          </a:p>
          <a:p>
            <a:r>
              <a:rPr lang="pl-PL" sz="2800" dirty="0" smtClean="0"/>
              <a:t>- Patogeny na skórze pacjenta i powierzchniach w strefie pacjenta</a:t>
            </a:r>
          </a:p>
          <a:p>
            <a:r>
              <a:rPr lang="pl-PL" sz="2800" dirty="0" smtClean="0"/>
              <a:t>- patogeny na skórze personelu – 2-60 minut ( najdłużej – </a:t>
            </a:r>
            <a:r>
              <a:rPr lang="pl-PL" sz="2800" dirty="0" err="1" smtClean="0"/>
              <a:t>Acinetobacter</a:t>
            </a:r>
            <a:r>
              <a:rPr lang="pl-PL" sz="2800" dirty="0" smtClean="0"/>
              <a:t>, </a:t>
            </a:r>
            <a:r>
              <a:rPr lang="pl-PL" sz="2800" dirty="0" err="1" smtClean="0"/>
              <a:t>Pseudomonas</a:t>
            </a:r>
            <a:r>
              <a:rPr lang="pl-PL" sz="2800" dirty="0" smtClean="0"/>
              <a:t>, MRSA)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6443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0" y="1100380"/>
            <a:ext cx="6591458" cy="4198829"/>
          </a:xfrm>
        </p:spPr>
      </p:pic>
    </p:spTree>
    <p:extLst>
      <p:ext uri="{BB962C8B-B14F-4D97-AF65-F5344CB8AC3E}">
        <p14:creationId xmlns:p14="http://schemas.microsoft.com/office/powerpoint/2010/main" val="271277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INTUBACJA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- </a:t>
            </a:r>
            <a:r>
              <a:rPr lang="pl-PL" sz="2400" dirty="0" smtClean="0"/>
              <a:t>rozważyć konieczność intubacji</a:t>
            </a:r>
          </a:p>
          <a:p>
            <a:r>
              <a:rPr lang="pl-PL" sz="2400" dirty="0" smtClean="0"/>
              <a:t>- preferowana – przez usta</a:t>
            </a:r>
          </a:p>
          <a:p>
            <a:r>
              <a:rPr lang="pl-PL" sz="2400" dirty="0" smtClean="0"/>
              <a:t>- ciśnienie w balonie &gt;20 cm H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O ale &lt; 30</a:t>
            </a:r>
            <a:r>
              <a:rPr lang="pl-PL" sz="2400" dirty="0"/>
              <a:t> cm H</a:t>
            </a:r>
            <a:r>
              <a:rPr lang="pl-PL" sz="2400" baseline="-25000" dirty="0"/>
              <a:t>2</a:t>
            </a:r>
            <a:r>
              <a:rPr lang="pl-PL" sz="2400" dirty="0"/>
              <a:t>O </a:t>
            </a:r>
            <a:endParaRPr lang="pl-PL" sz="2400" dirty="0" smtClean="0"/>
          </a:p>
          <a:p>
            <a:r>
              <a:rPr lang="pl-PL" sz="2400" dirty="0" smtClean="0"/>
              <a:t>- rurka z możliwością ciągłego odsysania </a:t>
            </a:r>
            <a:r>
              <a:rPr lang="pl-PL" sz="2400" dirty="0" err="1" smtClean="0"/>
              <a:t>podgłośniowego</a:t>
            </a:r>
            <a:r>
              <a:rPr lang="pl-PL" sz="2400" dirty="0" smtClean="0"/>
              <a:t>  u pacjentów wymagających wentylacji &gt; 72 godzin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6443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HIGIENA JAMY USTNEJ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30" y="1849841"/>
            <a:ext cx="7277100" cy="4210050"/>
          </a:xfrm>
        </p:spPr>
      </p:pic>
    </p:spTree>
    <p:extLst>
      <p:ext uri="{BB962C8B-B14F-4D97-AF65-F5344CB8AC3E}">
        <p14:creationId xmlns:p14="http://schemas.microsoft.com/office/powerpoint/2010/main" val="338992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HIGIENA JAMY USTNEJ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- przed rozpoczęciem procedury – zwiększyć ciśnienie w balonie uszczelniającym, odessać wydzieliną z gardła i znad mankietu</a:t>
            </a:r>
          </a:p>
          <a:p>
            <a:r>
              <a:rPr lang="pl-PL" dirty="0" smtClean="0"/>
              <a:t>- obejrzeć stan śluzówki</a:t>
            </a:r>
          </a:p>
          <a:p>
            <a:r>
              <a:rPr lang="pl-PL" dirty="0" smtClean="0"/>
              <a:t>- wymyć szczoteczką zęby, śluzówki, język</a:t>
            </a:r>
            <a:endParaRPr lang="pl-PL" dirty="0"/>
          </a:p>
          <a:p>
            <a:r>
              <a:rPr lang="pl-PL" dirty="0" smtClean="0"/>
              <a:t>- wypłukać jamę ustną roztworem </a:t>
            </a:r>
            <a:r>
              <a:rPr lang="pl-PL" dirty="0" err="1" smtClean="0"/>
              <a:t>chlorheksydyny</a:t>
            </a:r>
            <a:endParaRPr lang="pl-PL" dirty="0" smtClean="0"/>
          </a:p>
          <a:p>
            <a:r>
              <a:rPr lang="pl-PL" dirty="0" smtClean="0"/>
              <a:t>- dokładnie odessać</a:t>
            </a:r>
          </a:p>
          <a:p>
            <a:r>
              <a:rPr lang="pl-PL" dirty="0" smtClean="0"/>
              <a:t>- zmniejszyć ciśnienie w balonie</a:t>
            </a:r>
          </a:p>
          <a:p>
            <a:r>
              <a:rPr lang="pl-PL" dirty="0" smtClean="0"/>
              <a:t>- odnotować działania w karcie pielęgnacji</a:t>
            </a:r>
          </a:p>
        </p:txBody>
      </p:sp>
    </p:spTree>
    <p:extLst>
      <p:ext uri="{BB962C8B-B14F-4D97-AF65-F5344CB8AC3E}">
        <p14:creationId xmlns:p14="http://schemas.microsoft.com/office/powerpoint/2010/main" val="1591188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HIGIENA JAMY USTNEJ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30" y="2005174"/>
            <a:ext cx="4305300" cy="4248150"/>
          </a:xfrm>
        </p:spPr>
      </p:pic>
    </p:spTree>
    <p:extLst>
      <p:ext uri="{BB962C8B-B14F-4D97-AF65-F5344CB8AC3E}">
        <p14:creationId xmlns:p14="http://schemas.microsoft.com/office/powerpoint/2010/main" val="68705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17" y="286603"/>
            <a:ext cx="8931525" cy="5716176"/>
          </a:xfrm>
        </p:spPr>
      </p:pic>
    </p:spTree>
    <p:extLst>
      <p:ext uri="{BB962C8B-B14F-4D97-AF65-F5344CB8AC3E}">
        <p14:creationId xmlns:p14="http://schemas.microsoft.com/office/powerpoint/2010/main" val="14331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HIGIENA JAMY USTNEJ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- </a:t>
            </a:r>
            <a:r>
              <a:rPr lang="pl-PL" sz="2400" dirty="0" smtClean="0"/>
              <a:t>pielęgnacja warg</a:t>
            </a:r>
          </a:p>
          <a:p>
            <a:r>
              <a:rPr lang="pl-PL" sz="2400" dirty="0" smtClean="0"/>
              <a:t>- kompleksowa pielęgnacja – minimum 2 razy na dobę</a:t>
            </a:r>
          </a:p>
          <a:p>
            <a:r>
              <a:rPr lang="pl-PL" sz="2400" dirty="0" smtClean="0"/>
              <a:t>- jeżeli jedynie płukanie – co 6-8 godzin</a:t>
            </a:r>
          </a:p>
          <a:p>
            <a:r>
              <a:rPr lang="pl-PL" sz="2400" dirty="0" smtClean="0"/>
              <a:t>- nawilżanie śluzówek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40982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ODSYSANIE WYDZIELINY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Zachowanie zasad aseptyki</a:t>
            </a:r>
          </a:p>
          <a:p>
            <a:pPr>
              <a:buFontTx/>
              <a:buChar char="-"/>
            </a:pPr>
            <a:r>
              <a:rPr lang="pl-PL" dirty="0" smtClean="0"/>
              <a:t>Układy zamknięte i otwarte</a:t>
            </a:r>
          </a:p>
          <a:p>
            <a:pPr>
              <a:buFontTx/>
              <a:buChar char="-"/>
            </a:pPr>
            <a:r>
              <a:rPr lang="pl-PL" dirty="0" smtClean="0"/>
              <a:t>Sól fizjologiczna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 nie powinna być stosowana rutynowo w celu ułatwienia odessania wydzieliny,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nie ułatwia lepszego odessania a może przyczynić się do przemieszczenia bakterii,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powinna być używana do przepłukania cewnika po procedurze odsysania</a:t>
            </a:r>
          </a:p>
          <a:p>
            <a:pPr>
              <a:buFontTx/>
              <a:buChar char="-"/>
            </a:pPr>
            <a:r>
              <a:rPr lang="pl-PL" dirty="0" smtClean="0"/>
              <a:t>Odsysanie wydzieliny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Przed zmianą położenia rurki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Przed zmianą pozycji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Udokumentowanie obserwacji</a:t>
            </a:r>
          </a:p>
        </p:txBody>
      </p:sp>
    </p:spTree>
    <p:extLst>
      <p:ext uri="{BB962C8B-B14F-4D97-AF65-F5344CB8AC3E}">
        <p14:creationId xmlns:p14="http://schemas.microsoft.com/office/powerpoint/2010/main" val="83168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UŁOŻENIE PACJENTA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- </a:t>
            </a:r>
            <a:r>
              <a:rPr lang="pl-PL" sz="3200" dirty="0" smtClean="0"/>
              <a:t>pozycja na wznak – niezależny czynnik ryzyka</a:t>
            </a:r>
          </a:p>
          <a:p>
            <a:r>
              <a:rPr lang="pl-PL" sz="3200" dirty="0" smtClean="0"/>
              <a:t>- uniesienie wezgłowia do 30-45 stopni – zapobiega aspiracji </a:t>
            </a:r>
          </a:p>
          <a:p>
            <a:r>
              <a:rPr lang="pl-PL" sz="3200" dirty="0" smtClean="0"/>
              <a:t>- zmiana pozycji co 2 godziny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7105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FILTRY ODDECHOWE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FILTRY HME NIE POWINNY BYĆ WYMIENIANE RUTYNOWO</a:t>
            </a:r>
          </a:p>
          <a:p>
            <a:r>
              <a:rPr lang="pl-PL" sz="3200" dirty="0" smtClean="0"/>
              <a:t>Wymiana jeżeli:</a:t>
            </a:r>
          </a:p>
          <a:p>
            <a:r>
              <a:rPr lang="pl-PL" sz="3200" dirty="0" smtClean="0"/>
              <a:t>- widoczne zanieczyszczenie</a:t>
            </a:r>
          </a:p>
          <a:p>
            <a:r>
              <a:rPr lang="pl-PL" sz="3200" dirty="0" smtClean="0"/>
              <a:t>- &gt; 5 cm H</a:t>
            </a:r>
            <a:r>
              <a:rPr lang="pl-PL" sz="3200" baseline="-25000" dirty="0" smtClean="0"/>
              <a:t>2</a:t>
            </a:r>
            <a:r>
              <a:rPr lang="pl-PL" sz="3200" dirty="0" smtClean="0"/>
              <a:t>O auto PEEP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43983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WENTYLACJA MECHANICZNA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- </a:t>
            </a:r>
            <a:r>
              <a:rPr lang="pl-PL" sz="2400" dirty="0" smtClean="0"/>
              <a:t>zwiększa ryzyko zapalenia płuc do 20 razy</a:t>
            </a:r>
          </a:p>
          <a:p>
            <a:r>
              <a:rPr lang="pl-PL" sz="2400" dirty="0" smtClean="0"/>
              <a:t>- zaburzony naturalny mechanizm oczyszczania dróg oddechowych, odruch kaszlu i połykania</a:t>
            </a:r>
          </a:p>
          <a:p>
            <a:r>
              <a:rPr lang="pl-PL" sz="2400" dirty="0" smtClean="0"/>
              <a:t>- obecność ciała obcego</a:t>
            </a:r>
          </a:p>
          <a:p>
            <a:r>
              <a:rPr lang="pl-PL" sz="2400" dirty="0" smtClean="0"/>
              <a:t>- mieszanina oddechowa nawilżona i ogrzana – kolonizacja bakterii</a:t>
            </a:r>
          </a:p>
          <a:p>
            <a:r>
              <a:rPr lang="pl-PL" sz="2400" dirty="0" smtClean="0"/>
              <a:t>- wydzielina oskrzelowa – kolonizacja rurki, uszkodzenie błon śluzowych dróg oddechowych</a:t>
            </a:r>
          </a:p>
          <a:p>
            <a:r>
              <a:rPr lang="pl-PL" sz="2400" dirty="0" smtClean="0"/>
              <a:t>- środowisko wilgotne- </a:t>
            </a:r>
            <a:r>
              <a:rPr lang="pl-PL" sz="2400" i="1" dirty="0" err="1" smtClean="0"/>
              <a:t>Pseudomonas</a:t>
            </a:r>
            <a:r>
              <a:rPr lang="pl-PL" sz="2400" i="1" dirty="0" smtClean="0"/>
              <a:t> 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48617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pPr algn="ctr"/>
            <a:r>
              <a:rPr lang="pl-PL" dirty="0" smtClean="0"/>
              <a:t>INTUBACJA - RYZYKO ZAKAŻENIA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- </a:t>
            </a:r>
            <a:r>
              <a:rPr lang="pl-PL" sz="2400" dirty="0" smtClean="0"/>
              <a:t>Rurka – źródło drobnoustrojów</a:t>
            </a:r>
          </a:p>
          <a:p>
            <a:r>
              <a:rPr lang="pl-PL" sz="2400" dirty="0" smtClean="0"/>
              <a:t>- Mechaniczne przeniesienie drobnoustrojów z górnych dróg oddechowych / żołądka do oskrzeli i płuc</a:t>
            </a:r>
          </a:p>
          <a:p>
            <a:r>
              <a:rPr lang="pl-PL" sz="2400" dirty="0" smtClean="0"/>
              <a:t>- </a:t>
            </a:r>
            <a:r>
              <a:rPr lang="pl-PL" sz="2400" dirty="0"/>
              <a:t>U</a:t>
            </a:r>
            <a:r>
              <a:rPr lang="pl-PL" sz="2400" dirty="0" smtClean="0"/>
              <a:t>szkodzenie śluzówek</a:t>
            </a:r>
          </a:p>
          <a:p>
            <a:r>
              <a:rPr lang="pl-PL" sz="2400" dirty="0" smtClean="0"/>
              <a:t>- </a:t>
            </a:r>
            <a:r>
              <a:rPr lang="pl-PL" sz="2400" dirty="0"/>
              <a:t>P</a:t>
            </a:r>
            <a:r>
              <a:rPr lang="pl-PL" sz="2400" dirty="0" smtClean="0"/>
              <a:t>rzedłużona intubacja i reintubacje</a:t>
            </a:r>
          </a:p>
          <a:p>
            <a:r>
              <a:rPr lang="pl-PL" sz="2400" dirty="0" smtClean="0"/>
              <a:t>WAŻNE</a:t>
            </a:r>
          </a:p>
          <a:p>
            <a:r>
              <a:rPr lang="pl-PL" sz="2400" dirty="0" smtClean="0"/>
              <a:t>- Zachowanie zasad aseptyki</a:t>
            </a:r>
          </a:p>
          <a:p>
            <a:pPr marL="0" indent="0">
              <a:buNone/>
            </a:pPr>
            <a:r>
              <a:rPr lang="pl-PL" sz="2400" dirty="0" smtClean="0"/>
              <a:t> - Opróżnienie żołądka, oczyszczanie górnych dróg oddechowych i jamy ustnej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5007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VAP – </a:t>
            </a:r>
            <a:r>
              <a:rPr lang="pl-PL" dirty="0" err="1" smtClean="0"/>
              <a:t>Ventilator</a:t>
            </a:r>
            <a:r>
              <a:rPr lang="pl-PL" dirty="0" smtClean="0"/>
              <a:t> </a:t>
            </a:r>
            <a:r>
              <a:rPr lang="pl-PL" dirty="0" err="1" smtClean="0"/>
              <a:t>Associated</a:t>
            </a:r>
            <a:r>
              <a:rPr lang="pl-PL" dirty="0" smtClean="0"/>
              <a:t> </a:t>
            </a:r>
            <a:r>
              <a:rPr lang="pl-PL" dirty="0" err="1" smtClean="0"/>
              <a:t>Pneumoniae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- </a:t>
            </a:r>
            <a:r>
              <a:rPr lang="pl-PL" sz="2800" dirty="0" smtClean="0"/>
              <a:t>najczęstsze zakażenie u pacjentów OIT</a:t>
            </a:r>
          </a:p>
          <a:p>
            <a:r>
              <a:rPr lang="pl-PL" sz="2800" dirty="0" smtClean="0"/>
              <a:t>- 20-50% śmiertelność</a:t>
            </a:r>
          </a:p>
          <a:p>
            <a:r>
              <a:rPr lang="pl-PL" sz="2800" dirty="0" smtClean="0"/>
              <a:t>- zapalenie miąższu płuc spowodowane przez czynnik infekcyjny nieobecny w momencie intubacji dotchawiczej i wdrożenia wentylacji mechanicznej</a:t>
            </a:r>
          </a:p>
          <a:p>
            <a:r>
              <a:rPr lang="pl-PL" sz="2800" dirty="0" smtClean="0"/>
              <a:t>- zakażenie szpitalne związane z mechaniczną wentylacją, które pojawia się po upływie 48 godzin od intubacji dotchawiczej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7382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95" y="170481"/>
            <a:ext cx="5042108" cy="6182886"/>
          </a:xfrm>
        </p:spPr>
      </p:pic>
    </p:spTree>
    <p:extLst>
      <p:ext uri="{BB962C8B-B14F-4D97-AF65-F5344CB8AC3E}">
        <p14:creationId xmlns:p14="http://schemas.microsoft.com/office/powerpoint/2010/main" val="391807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ROZPOZNANIE VAP – wg EUROPEAN RESPIRATORY SOCIETY, EUROPEAN SOCIETY OF INTENSIVE CARE MEDICINE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Obecność nowych nacieków w badaniu radiologicznym płuc oraz 2 z poniższych</a:t>
            </a:r>
          </a:p>
          <a:p>
            <a:r>
              <a:rPr lang="pl-PL" sz="2400" dirty="0" smtClean="0"/>
              <a:t>- ropna wydzielina w drogach oddechowych</a:t>
            </a:r>
          </a:p>
          <a:p>
            <a:r>
              <a:rPr lang="pl-PL" sz="2400" dirty="0" smtClean="0"/>
              <a:t>- gorączka &gt; 38,3</a:t>
            </a:r>
          </a:p>
          <a:p>
            <a:r>
              <a:rPr lang="pl-PL" sz="2400" dirty="0" smtClean="0"/>
              <a:t>- leukocytoza lub leukopenia</a:t>
            </a:r>
          </a:p>
          <a:p>
            <a:r>
              <a:rPr lang="pl-PL" sz="2400" dirty="0" smtClean="0"/>
              <a:t>- pogorszenie wymiany gazowej</a:t>
            </a:r>
          </a:p>
        </p:txBody>
      </p:sp>
    </p:spTree>
    <p:extLst>
      <p:ext uri="{BB962C8B-B14F-4D97-AF65-F5344CB8AC3E}">
        <p14:creationId xmlns:p14="http://schemas.microsoft.com/office/powerpoint/2010/main" val="80900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CZYNNIKI RYZYKA VAP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- przedłużony pobyt w szpitalu</a:t>
            </a:r>
          </a:p>
          <a:p>
            <a:r>
              <a:rPr lang="pl-PL" dirty="0" smtClean="0"/>
              <a:t>- obecność inwazyjnego sprzętu</a:t>
            </a:r>
          </a:p>
          <a:p>
            <a:r>
              <a:rPr lang="pl-PL" dirty="0" smtClean="0"/>
              <a:t>- wcześniejsza antybiotykoterapia</a:t>
            </a:r>
          </a:p>
          <a:p>
            <a:r>
              <a:rPr lang="pl-PL" dirty="0" smtClean="0"/>
              <a:t>- obniżony poziom przytomności</a:t>
            </a:r>
          </a:p>
          <a:p>
            <a:r>
              <a:rPr lang="pl-PL" dirty="0" smtClean="0"/>
              <a:t>- przetoczenie </a:t>
            </a:r>
            <a:r>
              <a:rPr lang="pl-PL" dirty="0" err="1" smtClean="0"/>
              <a:t>KKCz</a:t>
            </a:r>
            <a:endParaRPr lang="pl-PL" dirty="0" smtClean="0"/>
          </a:p>
          <a:p>
            <a:r>
              <a:rPr lang="pl-PL" dirty="0" smtClean="0"/>
              <a:t>- pozycja na wznak</a:t>
            </a:r>
          </a:p>
          <a:p>
            <a:r>
              <a:rPr lang="pl-PL" dirty="0" smtClean="0"/>
              <a:t>- zabieg operacyjny</a:t>
            </a:r>
          </a:p>
          <a:p>
            <a:r>
              <a:rPr lang="pl-PL" dirty="0" smtClean="0"/>
              <a:t>- leki (H2 </a:t>
            </a:r>
            <a:r>
              <a:rPr lang="pl-PL" dirty="0" err="1" smtClean="0"/>
              <a:t>blokery</a:t>
            </a:r>
            <a:r>
              <a:rPr lang="pl-PL" dirty="0" smtClean="0"/>
              <a:t>, steroidy)</a:t>
            </a:r>
          </a:p>
          <a:p>
            <a:r>
              <a:rPr lang="pl-PL" dirty="0" smtClean="0"/>
              <a:t>- reintubacja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659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CZYNNIKI RYZYKA VAP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- zaawansowany wiek</a:t>
            </a:r>
          </a:p>
          <a:p>
            <a:r>
              <a:rPr lang="pl-PL" dirty="0" smtClean="0"/>
              <a:t>- choroby współtowarzyszące</a:t>
            </a:r>
          </a:p>
          <a:p>
            <a:r>
              <a:rPr lang="pl-PL" dirty="0" smtClean="0"/>
              <a:t>- kolonizacja jamy ustnej florą szpitalną</a:t>
            </a:r>
          </a:p>
          <a:p>
            <a:r>
              <a:rPr lang="pl-PL" dirty="0" smtClean="0"/>
              <a:t>- kolonizacja zatok</a:t>
            </a:r>
          </a:p>
          <a:p>
            <a:r>
              <a:rPr lang="pl-PL" dirty="0" smtClean="0"/>
              <a:t>- kolonizacja żołądka</a:t>
            </a:r>
          </a:p>
          <a:p>
            <a:r>
              <a:rPr lang="pl-PL" dirty="0" smtClean="0"/>
              <a:t>- supresja układu odpornościowego</a:t>
            </a:r>
          </a:p>
          <a:p>
            <a:r>
              <a:rPr lang="pl-PL" dirty="0" smtClean="0"/>
              <a:t>- niedożywienie</a:t>
            </a:r>
          </a:p>
          <a:p>
            <a:r>
              <a:rPr lang="pl-PL" dirty="0" smtClean="0"/>
              <a:t>- niewydolność wielonarządowa</a:t>
            </a:r>
          </a:p>
          <a:p>
            <a:r>
              <a:rPr lang="pl-PL" dirty="0" smtClean="0"/>
              <a:t>- uraz</a:t>
            </a:r>
          </a:p>
          <a:p>
            <a:r>
              <a:rPr lang="pl-PL" dirty="0" smtClean="0"/>
              <a:t>- sepsa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15244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</TotalTime>
  <Words>766</Words>
  <Application>Microsoft Office PowerPoint</Application>
  <PresentationFormat>Panoramiczny</PresentationFormat>
  <Paragraphs>135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Retrospekcja</vt:lpstr>
      <vt:lpstr>PACJENT WENTYLOWANY MECHANICZNIE zapobieganie VAP</vt:lpstr>
      <vt:lpstr>Prezentacja programu PowerPoint</vt:lpstr>
      <vt:lpstr>WENTYLACJA MECHANICZNA</vt:lpstr>
      <vt:lpstr>INTUBACJA - RYZYKO ZAKAŻENIA</vt:lpstr>
      <vt:lpstr>VAP – Ventilator Associated Pneumoniae</vt:lpstr>
      <vt:lpstr>Prezentacja programu PowerPoint</vt:lpstr>
      <vt:lpstr>ROZPOZNANIE VAP – wg EUROPEAN RESPIRATORY SOCIETY, EUROPEAN SOCIETY OF INTENSIVE CARE MEDICINE</vt:lpstr>
      <vt:lpstr>CZYNNIKI RYZYKA VAP</vt:lpstr>
      <vt:lpstr>CZYNNIKI RYZYKA VAP</vt:lpstr>
      <vt:lpstr>DROBNOUSTROJE W VAP</vt:lpstr>
      <vt:lpstr>DROBNOUSTROJE W VAP</vt:lpstr>
      <vt:lpstr>PROFILATYKA VAP</vt:lpstr>
      <vt:lpstr>METODY PREWENCJI</vt:lpstr>
      <vt:lpstr>HIGIENA RĄK PERSONELU</vt:lpstr>
      <vt:lpstr>Prezentacja programu PowerPoint</vt:lpstr>
      <vt:lpstr>INTUBACJA</vt:lpstr>
      <vt:lpstr>HIGIENA JAMY USTNEJ</vt:lpstr>
      <vt:lpstr>HIGIENA JAMY USTNEJ</vt:lpstr>
      <vt:lpstr>HIGIENA JAMY USTNEJ</vt:lpstr>
      <vt:lpstr>HIGIENA JAMY USTNEJ</vt:lpstr>
      <vt:lpstr>ODSYSANIE WYDZIELINY</vt:lpstr>
      <vt:lpstr>UŁOŻENIE PACJENTA</vt:lpstr>
      <vt:lpstr>FILTRY ODDECHOWE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PACJENT WENTYLOWANY MECHANICZNIE zapobieganie VAP</dc:title>
  <dc:creator>Karolina</dc:creator>
  <cp:lastModifiedBy>Karolina</cp:lastModifiedBy>
  <cp:revision>9</cp:revision>
  <dcterms:created xsi:type="dcterms:W3CDTF">2018-10-28T08:35:22Z</dcterms:created>
  <dcterms:modified xsi:type="dcterms:W3CDTF">2018-10-28T10:26:33Z</dcterms:modified>
</cp:coreProperties>
</file>